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5" r:id="rId3"/>
    <p:sldId id="270" r:id="rId4"/>
    <p:sldId id="269" r:id="rId5"/>
    <p:sldId id="272" r:id="rId6"/>
    <p:sldId id="268" r:id="rId7"/>
    <p:sldId id="271" r:id="rId8"/>
    <p:sldId id="267" r:id="rId9"/>
    <p:sldId id="257" r:id="rId10"/>
    <p:sldId id="261" r:id="rId11"/>
    <p:sldId id="262" r:id="rId12"/>
    <p:sldId id="259" r:id="rId13"/>
    <p:sldId id="260" r:id="rId14"/>
    <p:sldId id="263" r:id="rId15"/>
    <p:sldId id="264" r:id="rId16"/>
    <p:sldId id="274" r:id="rId17"/>
    <p:sldId id="287" r:id="rId18"/>
    <p:sldId id="307" r:id="rId19"/>
    <p:sldId id="289" r:id="rId20"/>
    <p:sldId id="308" r:id="rId21"/>
    <p:sldId id="291" r:id="rId22"/>
    <p:sldId id="290" r:id="rId23"/>
    <p:sldId id="288" r:id="rId24"/>
    <p:sldId id="273" r:id="rId25"/>
    <p:sldId id="278" r:id="rId26"/>
    <p:sldId id="275" r:id="rId27"/>
    <p:sldId id="285" r:id="rId28"/>
    <p:sldId id="283" r:id="rId29"/>
    <p:sldId id="282" r:id="rId30"/>
    <p:sldId id="284" r:id="rId31"/>
    <p:sldId id="304" r:id="rId32"/>
    <p:sldId id="306" r:id="rId33"/>
    <p:sldId id="305" r:id="rId34"/>
    <p:sldId id="292" r:id="rId35"/>
    <p:sldId id="293" r:id="rId36"/>
    <p:sldId id="299" r:id="rId37"/>
    <p:sldId id="300" r:id="rId38"/>
    <p:sldId id="297" r:id="rId39"/>
    <p:sldId id="298" r:id="rId40"/>
    <p:sldId id="303" r:id="rId41"/>
    <p:sldId id="302" r:id="rId42"/>
    <p:sldId id="301" r:id="rId43"/>
    <p:sldId id="322" r:id="rId44"/>
    <p:sldId id="323" r:id="rId45"/>
    <p:sldId id="324" r:id="rId46"/>
    <p:sldId id="315" r:id="rId47"/>
    <p:sldId id="316" r:id="rId48"/>
    <p:sldId id="309" r:id="rId49"/>
    <p:sldId id="310" r:id="rId50"/>
    <p:sldId id="327" r:id="rId51"/>
    <p:sldId id="314" r:id="rId52"/>
    <p:sldId id="312" r:id="rId53"/>
    <p:sldId id="317" r:id="rId54"/>
    <p:sldId id="319" r:id="rId55"/>
    <p:sldId id="326" r:id="rId56"/>
    <p:sldId id="320" r:id="rId57"/>
    <p:sldId id="32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4624" autoAdjust="0"/>
  </p:normalViewPr>
  <p:slideViewPr>
    <p:cSldViewPr>
      <p:cViewPr>
        <p:scale>
          <a:sx n="70" d="100"/>
          <a:sy n="70" d="100"/>
        </p:scale>
        <p:origin x="-24" y="630"/>
      </p:cViewPr>
      <p:guideLst>
        <p:guide orient="horz" pos="2160"/>
        <p:guide pos="2880"/>
      </p:guideLst>
    </p:cSldViewPr>
  </p:slideViewPr>
  <p:outlineViewPr>
    <p:cViewPr>
      <p:scale>
        <a:sx n="33" d="100"/>
        <a:sy n="33" d="100"/>
      </p:scale>
      <p:origin x="0" y="638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8BBF500-0FBE-41ED-8729-EB553128F00B}" type="datetimeFigureOut">
              <a:rPr lang="en-US" smtClean="0"/>
              <a:pPr/>
              <a:t>2/2/2018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0FF042C-348C-4152-8E96-82A9790857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BBF500-0FBE-41ED-8729-EB553128F00B}"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F042C-348C-4152-8E96-82A9790857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BBF500-0FBE-41ED-8729-EB553128F00B}"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F042C-348C-4152-8E96-82A9790857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BBF500-0FBE-41ED-8729-EB553128F00B}"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F042C-348C-4152-8E96-82A9790857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BBF500-0FBE-41ED-8729-EB553128F00B}"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F042C-348C-4152-8E96-82A9790857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BBF500-0FBE-41ED-8729-EB553128F00B}"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F042C-348C-4152-8E96-82A9790857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8BBF500-0FBE-41ED-8729-EB553128F00B}" type="datetimeFigureOut">
              <a:rPr lang="en-US" smtClean="0"/>
              <a:pPr/>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FF042C-348C-4152-8E96-82A9790857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BBF500-0FBE-41ED-8729-EB553128F00B}" type="datetimeFigureOut">
              <a:rPr lang="en-US" smtClean="0"/>
              <a:pPr/>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FF042C-348C-4152-8E96-82A9790857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BF500-0FBE-41ED-8729-EB553128F00B}" type="datetimeFigureOut">
              <a:rPr lang="en-US" smtClean="0"/>
              <a:pPr/>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FF042C-348C-4152-8E96-82A9790857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BBF500-0FBE-41ED-8729-EB553128F00B}"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F042C-348C-4152-8E96-82A9790857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BBF500-0FBE-41ED-8729-EB553128F00B}"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0FF042C-348C-4152-8E96-82A9790857C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8BBF500-0FBE-41ED-8729-EB553128F00B}" type="datetimeFigureOut">
              <a:rPr lang="en-US" smtClean="0"/>
              <a:pPr/>
              <a:t>2/2/2018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0FF042C-348C-4152-8E96-82A9790857C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609600"/>
          </a:xfrm>
        </p:spPr>
        <p:txBody>
          <a:bodyPr>
            <a:normAutofit/>
          </a:bodyPr>
          <a:lstStyle/>
          <a:p>
            <a:pPr algn="l"/>
            <a:r>
              <a:rPr lang="en-US" sz="3600" dirty="0" smtClean="0">
                <a:solidFill>
                  <a:srgbClr val="7030A0"/>
                </a:solidFill>
                <a:effectLst/>
                <a:latin typeface="Arial Black" pitchFamily="34" charset="0"/>
              </a:rPr>
              <a:t>Production Drawing </a:t>
            </a:r>
            <a:endParaRPr lang="en-US" sz="3600" dirty="0">
              <a:solidFill>
                <a:srgbClr val="7030A0"/>
              </a:solidFill>
              <a:effectLst/>
              <a:latin typeface="Arial Black" pitchFamily="34" charset="0"/>
            </a:endParaRPr>
          </a:p>
        </p:txBody>
      </p:sp>
      <p:sp>
        <p:nvSpPr>
          <p:cNvPr id="3" name="Subtitle 2"/>
          <p:cNvSpPr>
            <a:spLocks noGrp="1"/>
          </p:cNvSpPr>
          <p:nvPr>
            <p:ph type="subTitle" idx="1"/>
          </p:nvPr>
        </p:nvSpPr>
        <p:spPr>
          <a:xfrm>
            <a:off x="533400" y="2133600"/>
            <a:ext cx="7854696" cy="3505200"/>
          </a:xfrm>
        </p:spPr>
        <p:txBody>
          <a:bodyPr/>
          <a:lstStyle/>
          <a:p>
            <a:pPr algn="just"/>
            <a:r>
              <a:rPr lang="en-GB" dirty="0" smtClean="0"/>
              <a:t>	A component or part drawing is termed as a production drawing. It is an authorized document to produce the component in the shop floor.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r>
              <a:rPr lang="en-US" sz="1600" b="1" dirty="0">
                <a:solidFill>
                  <a:srgbClr val="7030A0"/>
                </a:solidFill>
                <a:latin typeface="Arial Black" pitchFamily="34" charset="0"/>
              </a:rPr>
              <a:t>CONVENTIONAL REPRESENTATION OF MACHINE COMPONENTS</a:t>
            </a:r>
            <a:endParaRPr lang="en-US" dirty="0"/>
          </a:p>
        </p:txBody>
      </p:sp>
      <p:pic>
        <p:nvPicPr>
          <p:cNvPr id="2051" name="Picture 3" descr="C:\Users\DURGESH\Desktop\PRODUCTION DRAWING\welding\2.jpg"/>
          <p:cNvPicPr>
            <a:picLocks noGrp="1" noChangeAspect="1" noChangeArrowheads="1"/>
          </p:cNvPicPr>
          <p:nvPr>
            <p:ph idx="1"/>
          </p:nvPr>
        </p:nvPicPr>
        <p:blipFill>
          <a:blip r:embed="rId2" cstate="print"/>
          <a:srcRect/>
          <a:stretch>
            <a:fillRect/>
          </a:stretch>
        </p:blipFill>
        <p:spPr bwMode="auto">
          <a:xfrm>
            <a:off x="1524000" y="762000"/>
            <a:ext cx="5791199" cy="5029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r>
              <a:rPr lang="en-US" sz="1600" b="1" dirty="0">
                <a:solidFill>
                  <a:srgbClr val="7030A0"/>
                </a:solidFill>
                <a:latin typeface="Arial Black" pitchFamily="34" charset="0"/>
              </a:rPr>
              <a:t>CONVENTIONAL REPRESENTATION OF MACHINE COMPONENTS</a:t>
            </a:r>
            <a:endParaRPr lang="en-US" dirty="0"/>
          </a:p>
        </p:txBody>
      </p:sp>
      <p:pic>
        <p:nvPicPr>
          <p:cNvPr id="3076" name="Picture 4" descr="C:\Users\DURGESH\Desktop\PRODUCTION DRAWING\welding\3.jpg"/>
          <p:cNvPicPr>
            <a:picLocks noGrp="1" noChangeAspect="1" noChangeArrowheads="1"/>
          </p:cNvPicPr>
          <p:nvPr>
            <p:ph idx="1"/>
          </p:nvPr>
        </p:nvPicPr>
        <p:blipFill>
          <a:blip r:embed="rId2" cstate="print"/>
          <a:srcRect/>
          <a:stretch>
            <a:fillRect/>
          </a:stretch>
        </p:blipFill>
        <p:spPr bwMode="auto">
          <a:xfrm>
            <a:off x="1828800" y="838200"/>
            <a:ext cx="5410199" cy="541019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r>
              <a:rPr lang="en-US" sz="1600" b="1" dirty="0">
                <a:solidFill>
                  <a:srgbClr val="7030A0"/>
                </a:solidFill>
                <a:latin typeface="Arial Black" pitchFamily="34" charset="0"/>
              </a:rPr>
              <a:t>CONVENTIONAL REPRESENTATION OF MACHINE COMPONENTS</a:t>
            </a:r>
            <a:endParaRPr lang="en-US" dirty="0"/>
          </a:p>
        </p:txBody>
      </p:sp>
      <p:pic>
        <p:nvPicPr>
          <p:cNvPr id="4099" name="Picture 3" descr="C:\Users\DURGESH\Desktop\PRODUCTION DRAWING\welding\4.jpg"/>
          <p:cNvPicPr>
            <a:picLocks noGrp="1" noChangeAspect="1" noChangeArrowheads="1"/>
          </p:cNvPicPr>
          <p:nvPr>
            <p:ph idx="1"/>
          </p:nvPr>
        </p:nvPicPr>
        <p:blipFill>
          <a:blip r:embed="rId2" cstate="print"/>
          <a:srcRect/>
          <a:stretch>
            <a:fillRect/>
          </a:stretch>
        </p:blipFill>
        <p:spPr bwMode="auto">
          <a:xfrm>
            <a:off x="2133600" y="685800"/>
            <a:ext cx="5333999" cy="5943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a:bodyPr>
          <a:lstStyle/>
          <a:p>
            <a:pPr algn="ctr"/>
            <a:r>
              <a:rPr lang="en-US" sz="1600" b="1" dirty="0" smtClean="0">
                <a:solidFill>
                  <a:srgbClr val="7030A0"/>
                </a:solidFill>
                <a:latin typeface="Arial Black" pitchFamily="34" charset="0"/>
              </a:rPr>
              <a:t>WELDED JOINT SYMBOLS</a:t>
            </a:r>
            <a:endParaRPr lang="en-US" sz="1600" b="1" dirty="0">
              <a:solidFill>
                <a:srgbClr val="7030A0"/>
              </a:solidFill>
              <a:latin typeface="Arial Black" pitchFamily="34" charset="0"/>
            </a:endParaRPr>
          </a:p>
        </p:txBody>
      </p:sp>
      <p:pic>
        <p:nvPicPr>
          <p:cNvPr id="5122" name="Picture 2" descr="C:\Users\DURGESH\Desktop\PRODUCTION DRAWING\welding\New Doc 2018-01-09_5.jpg"/>
          <p:cNvPicPr>
            <a:picLocks noGrp="1" noChangeAspect="1" noChangeArrowheads="1"/>
          </p:cNvPicPr>
          <p:nvPr>
            <p:ph idx="1"/>
          </p:nvPr>
        </p:nvPicPr>
        <p:blipFill>
          <a:blip r:embed="rId2" cstate="print"/>
          <a:stretch>
            <a:fillRect/>
          </a:stretch>
        </p:blipFill>
        <p:spPr bwMode="auto">
          <a:xfrm>
            <a:off x="3179395" y="1935163"/>
            <a:ext cx="2785210" cy="438943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a:bodyPr>
          <a:lstStyle/>
          <a:p>
            <a:pPr algn="ctr"/>
            <a:r>
              <a:rPr lang="en-US" sz="1600" b="1" dirty="0" smtClean="0">
                <a:solidFill>
                  <a:srgbClr val="7030A0"/>
                </a:solidFill>
                <a:latin typeface="Arial Black" pitchFamily="34" charset="0"/>
              </a:rPr>
              <a:t>WELDED JOINT SYMBOLS</a:t>
            </a:r>
            <a:endParaRPr lang="en-US" dirty="0"/>
          </a:p>
        </p:txBody>
      </p:sp>
      <p:pic>
        <p:nvPicPr>
          <p:cNvPr id="6146" name="Picture 2" descr="C:\Users\DURGESH\Desktop\PRODUCTION DRAWING\welding\New Doc 2018-01-09_6.jpg"/>
          <p:cNvPicPr>
            <a:picLocks noGrp="1" noChangeAspect="1" noChangeArrowheads="1"/>
          </p:cNvPicPr>
          <p:nvPr>
            <p:ph idx="1"/>
          </p:nvPr>
        </p:nvPicPr>
        <p:blipFill>
          <a:blip r:embed="rId2" cstate="print"/>
          <a:stretch>
            <a:fillRect/>
          </a:stretch>
        </p:blipFill>
        <p:spPr bwMode="auto">
          <a:xfrm>
            <a:off x="2792770" y="1935163"/>
            <a:ext cx="3558460" cy="438943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a:bodyPr>
          <a:lstStyle/>
          <a:p>
            <a:pPr algn="ctr"/>
            <a:r>
              <a:rPr lang="en-US" sz="1600" b="1" dirty="0" smtClean="0">
                <a:solidFill>
                  <a:srgbClr val="7030A0"/>
                </a:solidFill>
                <a:latin typeface="Arial Black" pitchFamily="34" charset="0"/>
              </a:rPr>
              <a:t>WELDED JOINT SYMBOLS</a:t>
            </a:r>
            <a:endParaRPr lang="en-US" dirty="0"/>
          </a:p>
        </p:txBody>
      </p:sp>
      <p:pic>
        <p:nvPicPr>
          <p:cNvPr id="7170" name="Picture 2" descr="C:\Users\DURGESH\Desktop\PRODUCTION DRAWING\welding\New Doc 2018-01-09_7.jpg"/>
          <p:cNvPicPr>
            <a:picLocks noGrp="1" noChangeAspect="1" noChangeArrowheads="1"/>
          </p:cNvPicPr>
          <p:nvPr>
            <p:ph idx="1"/>
          </p:nvPr>
        </p:nvPicPr>
        <p:blipFill>
          <a:blip r:embed="rId2" cstate="print"/>
          <a:stretch>
            <a:fillRect/>
          </a:stretch>
        </p:blipFill>
        <p:spPr bwMode="auto">
          <a:xfrm>
            <a:off x="2788180" y="1935163"/>
            <a:ext cx="3567640" cy="438943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INTERCHANGEABILITY</a:t>
            </a:r>
            <a:endParaRPr lang="en-US" dirty="0"/>
          </a:p>
        </p:txBody>
      </p:sp>
      <p:sp>
        <p:nvSpPr>
          <p:cNvPr id="3" name="Content Placeholder 2"/>
          <p:cNvSpPr>
            <a:spLocks noGrp="1"/>
          </p:cNvSpPr>
          <p:nvPr>
            <p:ph idx="1"/>
          </p:nvPr>
        </p:nvSpPr>
        <p:spPr/>
        <p:txBody>
          <a:bodyPr/>
          <a:lstStyle/>
          <a:p>
            <a:pPr algn="just"/>
            <a:r>
              <a:rPr lang="en-US" dirty="0" smtClean="0"/>
              <a:t>The term interchangeability refers to the parts which go into the assembly  at random, from a lot.</a:t>
            </a:r>
          </a:p>
          <a:p>
            <a:pPr algn="just">
              <a:buNone/>
            </a:pPr>
            <a:r>
              <a:rPr lang="en-US" dirty="0" smtClean="0"/>
              <a:t>	</a:t>
            </a:r>
            <a:r>
              <a:rPr lang="en-US" dirty="0" err="1" smtClean="0">
                <a:solidFill>
                  <a:srgbClr val="FF0000"/>
                </a:solidFill>
              </a:rPr>
              <a:t>Eg</a:t>
            </a:r>
            <a:r>
              <a:rPr lang="en-US" dirty="0" smtClean="0">
                <a:solidFill>
                  <a:srgbClr val="FF0000"/>
                </a:solidFill>
              </a:rPr>
              <a:t>:- </a:t>
            </a:r>
            <a:r>
              <a:rPr lang="en-US" dirty="0" smtClean="0"/>
              <a:t>A nut and a bolt of a particular size may be assembled by selecting at random from the lots. In this any nut should be able to get assembled with any bolt.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0"/>
            <a:ext cx="8229600" cy="381000"/>
          </a:xfrm>
        </p:spPr>
        <p:txBody>
          <a:bodyPr>
            <a:normAutofit fontScale="90000"/>
          </a:bodyPr>
          <a:lstStyle/>
          <a:p>
            <a:endParaRPr lang="en-US" dirty="0"/>
          </a:p>
        </p:txBody>
      </p:sp>
      <p:sp>
        <p:nvSpPr>
          <p:cNvPr id="3" name="Content Placeholder 2"/>
          <p:cNvSpPr>
            <a:spLocks noGrp="1"/>
          </p:cNvSpPr>
          <p:nvPr>
            <p:ph idx="1"/>
          </p:nvPr>
        </p:nvSpPr>
        <p:spPr>
          <a:xfrm>
            <a:off x="152400" y="533400"/>
            <a:ext cx="8534400" cy="5410200"/>
          </a:xfrm>
        </p:spPr>
        <p:txBody>
          <a:bodyPr>
            <a:normAutofit lnSpcReduction="10000"/>
          </a:bodyPr>
          <a:lstStyle/>
          <a:p>
            <a:r>
              <a:rPr lang="en-US" dirty="0" smtClean="0">
                <a:solidFill>
                  <a:srgbClr val="FF0000"/>
                </a:solidFill>
              </a:rPr>
              <a:t>DEVIATION:-</a:t>
            </a:r>
          </a:p>
          <a:p>
            <a:pPr>
              <a:buNone/>
            </a:pPr>
            <a:r>
              <a:rPr lang="en-US" dirty="0" smtClean="0"/>
              <a:t>	It means the amount by which the dimension differs (goes away) from zero line.</a:t>
            </a:r>
          </a:p>
          <a:p>
            <a:pPr>
              <a:buNone/>
            </a:pPr>
            <a:endParaRPr lang="en-US" dirty="0" smtClean="0"/>
          </a:p>
          <a:p>
            <a:pPr>
              <a:buNone/>
            </a:pPr>
            <a:r>
              <a:rPr lang="en-US" dirty="0" smtClean="0"/>
              <a:t>	</a:t>
            </a:r>
            <a:r>
              <a:rPr lang="en-US" dirty="0" smtClean="0">
                <a:solidFill>
                  <a:srgbClr val="0070C0"/>
                </a:solidFill>
              </a:rPr>
              <a:t>UPPER DEVIATION:-</a:t>
            </a:r>
          </a:p>
          <a:p>
            <a:pPr>
              <a:buNone/>
            </a:pPr>
            <a:r>
              <a:rPr lang="en-US" dirty="0" smtClean="0"/>
              <a:t>	The amount by which upper limit deviates from zero line is known as upper deviation. It is designated by letter ES for hole &amp; </a:t>
            </a:r>
            <a:r>
              <a:rPr lang="en-US" dirty="0" err="1" smtClean="0"/>
              <a:t>es</a:t>
            </a:r>
            <a:r>
              <a:rPr lang="en-US" dirty="0" smtClean="0"/>
              <a:t> for shaft. Where </a:t>
            </a:r>
            <a:r>
              <a:rPr lang="en-US" dirty="0" err="1" smtClean="0"/>
              <a:t>es</a:t>
            </a:r>
            <a:r>
              <a:rPr lang="en-US" dirty="0" smtClean="0"/>
              <a:t> is E Cart superior.</a:t>
            </a:r>
          </a:p>
          <a:p>
            <a:pPr>
              <a:buNone/>
            </a:pPr>
            <a:endParaRPr lang="en-US" dirty="0" smtClean="0"/>
          </a:p>
          <a:p>
            <a:pPr>
              <a:buNone/>
            </a:pPr>
            <a:r>
              <a:rPr lang="en-US" dirty="0" smtClean="0"/>
              <a:t>	</a:t>
            </a:r>
            <a:r>
              <a:rPr lang="en-US" dirty="0" smtClean="0">
                <a:solidFill>
                  <a:srgbClr val="0070C0"/>
                </a:solidFill>
              </a:rPr>
              <a:t>LOWER DEVIATION:-</a:t>
            </a:r>
          </a:p>
          <a:p>
            <a:pPr>
              <a:buNone/>
            </a:pPr>
            <a:r>
              <a:rPr lang="en-US" dirty="0" smtClean="0"/>
              <a:t>	The amount by which lower limit deviates from zero line is known as lower deviation. It is designated by letter EI for hole &amp; </a:t>
            </a:r>
            <a:r>
              <a:rPr lang="en-US" dirty="0" err="1" smtClean="0"/>
              <a:t>ei</a:t>
            </a:r>
            <a:r>
              <a:rPr lang="en-US" dirty="0" smtClean="0"/>
              <a:t> for shaft. EI indicates E cart inferior.</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SIZE or NOMINAL SIZE</a:t>
            </a:r>
            <a:endParaRPr lang="en-US" dirty="0"/>
          </a:p>
        </p:txBody>
      </p:sp>
      <p:sp>
        <p:nvSpPr>
          <p:cNvPr id="3" name="Content Placeholder 2"/>
          <p:cNvSpPr>
            <a:spLocks noGrp="1"/>
          </p:cNvSpPr>
          <p:nvPr>
            <p:ph idx="1"/>
          </p:nvPr>
        </p:nvSpPr>
        <p:spPr/>
        <p:txBody>
          <a:bodyPr/>
          <a:lstStyle/>
          <a:p>
            <a:r>
              <a:rPr lang="en-US" dirty="0" smtClean="0"/>
              <a:t>It is size of the job which is taken as reference to apply maximum limit and minimum limit for job manufacturing.</a:t>
            </a:r>
          </a:p>
          <a:p>
            <a:pPr>
              <a:buNone/>
            </a:pPr>
            <a:r>
              <a:rPr lang="en-US" dirty="0" smtClean="0"/>
              <a:t> 	</a:t>
            </a:r>
            <a:r>
              <a:rPr lang="en-US" dirty="0" smtClean="0">
                <a:solidFill>
                  <a:srgbClr val="FF0000"/>
                </a:solidFill>
              </a:rPr>
              <a:t>ZERO LINE:- </a:t>
            </a:r>
          </a:p>
          <a:p>
            <a:r>
              <a:rPr lang="en-US" dirty="0" smtClean="0"/>
              <a:t>Deviations from basic size are measured with respect to a line called zero line. It represents zero deviation to basic size. </a:t>
            </a:r>
          </a:p>
          <a:p>
            <a:pPr>
              <a:buNone/>
            </a:pPr>
            <a:r>
              <a:rPr lang="en-US" dirty="0" smtClean="0"/>
              <a:t>  	Above zero line +</a:t>
            </a:r>
            <a:r>
              <a:rPr lang="en-US" dirty="0" err="1" smtClean="0"/>
              <a:t>ve</a:t>
            </a:r>
            <a:r>
              <a:rPr lang="en-US" dirty="0" smtClean="0"/>
              <a:t> deviation.</a:t>
            </a:r>
          </a:p>
          <a:p>
            <a:pPr>
              <a:buNone/>
            </a:pPr>
            <a:r>
              <a:rPr lang="en-US" dirty="0" smtClean="0"/>
              <a:t>	 Below zero line -</a:t>
            </a:r>
            <a:r>
              <a:rPr lang="en-US" dirty="0" err="1" smtClean="0"/>
              <a:t>ve</a:t>
            </a:r>
            <a:r>
              <a:rPr lang="en-US" dirty="0" smtClean="0"/>
              <a:t> deviation.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descr="C:\Users\DURGESH\Downloads\New Doc 2018-01-23 (1)_1.jpg"/>
          <p:cNvPicPr>
            <a:picLocks noGrp="1" noChangeAspect="1" noChangeArrowheads="1"/>
          </p:cNvPicPr>
          <p:nvPr>
            <p:ph idx="1"/>
          </p:nvPr>
        </p:nvPicPr>
        <p:blipFill>
          <a:blip r:embed="rId2" cstate="print"/>
          <a:srcRect/>
          <a:stretch>
            <a:fillRect/>
          </a:stretch>
        </p:blipFill>
        <p:spPr bwMode="auto">
          <a:xfrm>
            <a:off x="-381000" y="0"/>
            <a:ext cx="9829800" cy="640079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sz="2800" b="1" dirty="0" smtClean="0">
                <a:solidFill>
                  <a:srgbClr val="7030A0"/>
                </a:solidFill>
                <a:latin typeface="Arial Black" pitchFamily="34" charset="0"/>
              </a:rPr>
              <a:t>Elements of production drawing</a:t>
            </a:r>
            <a:endParaRPr lang="en-US" sz="2800" b="1" dirty="0">
              <a:solidFill>
                <a:srgbClr val="7030A0"/>
              </a:solidFill>
              <a:latin typeface="Arial Black" pitchFamily="34" charset="0"/>
            </a:endParaRPr>
          </a:p>
        </p:txBody>
      </p:sp>
      <p:sp>
        <p:nvSpPr>
          <p:cNvPr id="3" name="Content Placeholder 2"/>
          <p:cNvSpPr>
            <a:spLocks noGrp="1"/>
          </p:cNvSpPr>
          <p:nvPr>
            <p:ph idx="1"/>
          </p:nvPr>
        </p:nvSpPr>
        <p:spPr>
          <a:xfrm>
            <a:off x="457200" y="1295400"/>
            <a:ext cx="8229600" cy="5029200"/>
          </a:xfrm>
        </p:spPr>
        <p:txBody>
          <a:bodyPr>
            <a:normAutofit fontScale="85000" lnSpcReduction="20000"/>
          </a:bodyPr>
          <a:lstStyle/>
          <a:p>
            <a:pPr>
              <a:buNone/>
            </a:pPr>
            <a:r>
              <a:rPr lang="en-GB" dirty="0" smtClean="0">
                <a:solidFill>
                  <a:srgbClr val="C00000"/>
                </a:solidFill>
              </a:rPr>
              <a:t>Following are the basic elements of a production drawing.</a:t>
            </a:r>
          </a:p>
          <a:p>
            <a:r>
              <a:rPr lang="en-GB" dirty="0" smtClean="0"/>
              <a:t>Format of drawing sheet,</a:t>
            </a:r>
          </a:p>
          <a:p>
            <a:r>
              <a:rPr lang="en-GB" dirty="0" smtClean="0"/>
              <a:t> Size and shape of the component,</a:t>
            </a:r>
          </a:p>
          <a:p>
            <a:r>
              <a:rPr lang="en-US" dirty="0" smtClean="0"/>
              <a:t> Projection method,</a:t>
            </a:r>
          </a:p>
          <a:p>
            <a:r>
              <a:rPr lang="en-GB" dirty="0" smtClean="0"/>
              <a:t>Material specification and shape such as castings,</a:t>
            </a:r>
            <a:r>
              <a:rPr lang="en-US" dirty="0" smtClean="0"/>
              <a:t>forgings, plates, rounds, etc.,</a:t>
            </a:r>
          </a:p>
          <a:p>
            <a:r>
              <a:rPr lang="en-GB" dirty="0" smtClean="0"/>
              <a:t>Indication of surface roughness and other heat </a:t>
            </a:r>
            <a:r>
              <a:rPr lang="en-US" dirty="0" smtClean="0"/>
              <a:t>treatments, if any,</a:t>
            </a:r>
          </a:p>
          <a:p>
            <a:r>
              <a:rPr lang="en-GB" dirty="0" smtClean="0"/>
              <a:t>Limits, fits and tolerances of size, form, and position,</a:t>
            </a:r>
          </a:p>
          <a:p>
            <a:r>
              <a:rPr lang="en-US" dirty="0" smtClean="0"/>
              <a:t>Production method,</a:t>
            </a:r>
          </a:p>
          <a:p>
            <a:r>
              <a:rPr lang="en-US" dirty="0" smtClean="0"/>
              <a:t>Process sheet,</a:t>
            </a:r>
          </a:p>
          <a:p>
            <a:r>
              <a:rPr lang="en-GB" dirty="0" smtClean="0"/>
              <a:t>Specification of standard components,</a:t>
            </a:r>
          </a:p>
          <a:p>
            <a:r>
              <a:rPr lang="en-GB" dirty="0" smtClean="0"/>
              <a:t>Conventions used to represent certain machine </a:t>
            </a:r>
            <a:r>
              <a:rPr lang="en-US" dirty="0" smtClean="0"/>
              <a:t>components, and</a:t>
            </a:r>
          </a:p>
          <a:p>
            <a:r>
              <a:rPr lang="en-GB" dirty="0" smtClean="0"/>
              <a:t>Inspection and testing methods.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SIZE</a:t>
            </a:r>
            <a:endParaRPr lang="en-US" dirty="0"/>
          </a:p>
        </p:txBody>
      </p:sp>
      <p:sp>
        <p:nvSpPr>
          <p:cNvPr id="3" name="Content Placeholder 2"/>
          <p:cNvSpPr>
            <a:spLocks noGrp="1"/>
          </p:cNvSpPr>
          <p:nvPr>
            <p:ph sz="half" idx="1"/>
          </p:nvPr>
        </p:nvSpPr>
        <p:spPr/>
        <p:txBody>
          <a:bodyPr/>
          <a:lstStyle/>
          <a:p>
            <a:r>
              <a:rPr lang="en-US" dirty="0" smtClean="0"/>
              <a:t>The dimension obtained by measuring the finished product is known as actual size of the job.</a:t>
            </a:r>
          </a:p>
          <a:p>
            <a:r>
              <a:rPr lang="en-US" dirty="0" smtClean="0"/>
              <a:t>Actual size must lie on or between the upper limit and the lower limit.</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819650" y="2057401"/>
            <a:ext cx="4171950"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21507" name="Picture 3" descr="C:\Users\DURGESH\Downloads\New Doc 2018-01-23 (1)_2.jpg"/>
          <p:cNvPicPr>
            <a:picLocks noGrp="1" noChangeAspect="1" noChangeArrowheads="1"/>
          </p:cNvPicPr>
          <p:nvPr>
            <p:ph idx="1"/>
          </p:nvPr>
        </p:nvPicPr>
        <p:blipFill>
          <a:blip r:embed="rId2" cstate="print"/>
          <a:srcRect/>
          <a:stretch>
            <a:fillRect/>
          </a:stretch>
        </p:blipFill>
        <p:spPr bwMode="auto">
          <a:xfrm>
            <a:off x="304801" y="838200"/>
            <a:ext cx="8077200" cy="601979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DEVIATION</a:t>
            </a:r>
            <a:endParaRPr lang="en-US" dirty="0"/>
          </a:p>
        </p:txBody>
      </p:sp>
      <p:sp>
        <p:nvSpPr>
          <p:cNvPr id="3" name="Content Placeholder 2"/>
          <p:cNvSpPr>
            <a:spLocks noGrp="1"/>
          </p:cNvSpPr>
          <p:nvPr>
            <p:ph idx="1"/>
          </p:nvPr>
        </p:nvSpPr>
        <p:spPr/>
        <p:txBody>
          <a:bodyPr/>
          <a:lstStyle/>
          <a:p>
            <a:r>
              <a:rPr lang="en-US" dirty="0" smtClean="0"/>
              <a:t>This may be either upper deviation or lower deviation which is nearer to zero line.</a:t>
            </a:r>
          </a:p>
          <a:p>
            <a:endParaRPr lang="en-US" dirty="0" smtClean="0"/>
          </a:p>
          <a:p>
            <a:r>
              <a:rPr lang="en-US" dirty="0" smtClean="0"/>
              <a:t>For hole lower deviation is a fundamental deviation.</a:t>
            </a:r>
          </a:p>
          <a:p>
            <a:r>
              <a:rPr lang="en-US" dirty="0" smtClean="0"/>
              <a:t>For shaft upper deviation is a fundamental deviation.</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p:spPr>
        <p:txBody>
          <a:bodyPr>
            <a:normAutofit fontScale="90000"/>
          </a:bodyPr>
          <a:lstStyle/>
          <a:p>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52400" y="457200"/>
            <a:ext cx="8686800" cy="58491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LIMITS, TOLERANCES AND FITS</a:t>
            </a:r>
            <a:endParaRPr lang="en-US" b="1" dirty="0"/>
          </a:p>
        </p:txBody>
      </p:sp>
      <p:sp>
        <p:nvSpPr>
          <p:cNvPr id="3" name="Content Placeholder 2"/>
          <p:cNvSpPr>
            <a:spLocks noGrp="1"/>
          </p:cNvSpPr>
          <p:nvPr>
            <p:ph idx="1"/>
          </p:nvPr>
        </p:nvSpPr>
        <p:spPr/>
        <p:txBody>
          <a:bodyPr>
            <a:normAutofit/>
          </a:bodyPr>
          <a:lstStyle/>
          <a:p>
            <a:r>
              <a:rPr lang="en-US" dirty="0" smtClean="0"/>
              <a:t>LIMITS:-</a:t>
            </a:r>
          </a:p>
          <a:p>
            <a:pPr>
              <a:buNone/>
            </a:pPr>
            <a:r>
              <a:rPr lang="en-US" dirty="0" smtClean="0"/>
              <a:t>	The two extreme permissible sizes between which the actual size is contained are called limits.</a:t>
            </a:r>
          </a:p>
          <a:p>
            <a:pPr>
              <a:buNone/>
            </a:pPr>
            <a:r>
              <a:rPr lang="en-US" dirty="0" smtClean="0"/>
              <a:t>	Maximum acceptable extreme size is called upper limit. And minimum acceptable extreme size is called lower limit.</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LIMIT AND LOWER LIMIT</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04800" y="1981200"/>
            <a:ext cx="3667125" cy="23050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648200" y="1905000"/>
            <a:ext cx="3609975" cy="2552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304800"/>
            <a:ext cx="8229600" cy="5257800"/>
          </a:xfrm>
        </p:spPr>
        <p:txBody>
          <a:bodyPr/>
          <a:lstStyle/>
          <a:p>
            <a:pPr>
              <a:buNone/>
            </a:pPr>
            <a:r>
              <a:rPr lang="en-US" dirty="0" smtClean="0"/>
              <a:t>	</a:t>
            </a:r>
            <a:r>
              <a:rPr lang="en-US" dirty="0" smtClean="0">
                <a:solidFill>
                  <a:srgbClr val="FF0000"/>
                </a:solidFill>
              </a:rPr>
              <a:t> TOLERANCE :-</a:t>
            </a:r>
          </a:p>
          <a:p>
            <a:pPr algn="just">
              <a:buNone/>
            </a:pPr>
            <a:r>
              <a:rPr lang="en-US" dirty="0" smtClean="0">
                <a:solidFill>
                  <a:srgbClr val="FF0000"/>
                </a:solidFill>
              </a:rPr>
              <a:t>	</a:t>
            </a:r>
            <a:r>
              <a:rPr lang="en-US" dirty="0" smtClean="0"/>
              <a:t>It is the difference between the maximum and minimum permissible limits of the given size.</a:t>
            </a:r>
          </a:p>
          <a:p>
            <a:pPr algn="ctr">
              <a:buNone/>
            </a:pPr>
            <a:r>
              <a:rPr lang="en-US" dirty="0" smtClean="0"/>
              <a:t>	</a:t>
            </a:r>
            <a:r>
              <a:rPr lang="en-US" sz="2400" b="1" dirty="0" smtClean="0"/>
              <a:t>Tolerance = upper limit – lower limit.</a:t>
            </a:r>
          </a:p>
          <a:p>
            <a:pPr algn="just">
              <a:buNone/>
            </a:pPr>
            <a:r>
              <a:rPr lang="en-US" dirty="0" smtClean="0"/>
              <a:t>	If the variation is provided on one side of the basic size it is termed as unilateral tolerance. Similarly, if the variation is provided on both sides of the basic size, it is known as bilateral tolerance.</a:t>
            </a:r>
          </a:p>
          <a:p>
            <a:pPr>
              <a:buNone/>
            </a:pPr>
            <a:r>
              <a:rPr lang="en-US" dirty="0" smtClean="0">
                <a:solidFill>
                  <a:srgbClr val="FF0000"/>
                </a:solidFill>
              </a:rPr>
              <a:t>ALLOWANCE :-</a:t>
            </a:r>
          </a:p>
          <a:p>
            <a:pPr algn="just">
              <a:buNone/>
            </a:pPr>
            <a:r>
              <a:rPr lang="en-US" dirty="0" smtClean="0"/>
              <a:t>	It is the internal difference between the hole and shaft dimensions after their assembly is called allowance.</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r>
              <a:rPr lang="en-US" sz="3600" dirty="0" smtClean="0">
                <a:solidFill>
                  <a:srgbClr val="FF0000"/>
                </a:solidFill>
              </a:rPr>
              <a:t>TOLERANCE,UPPER LIMIT AND LOWER LIMIT </a:t>
            </a:r>
            <a:endParaRPr lang="en-US" sz="36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685800" y="1828800"/>
            <a:ext cx="69342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381000" y="1371601"/>
            <a:ext cx="8153399"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609600" y="1371600"/>
            <a:ext cx="7848600" cy="5181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Drawing Sheet Sizes</a:t>
            </a:r>
            <a:endParaRPr lang="en-US" dirty="0"/>
          </a:p>
        </p:txBody>
      </p:sp>
      <p:sp>
        <p:nvSpPr>
          <p:cNvPr id="3" name="Content Placeholder 2"/>
          <p:cNvSpPr>
            <a:spLocks noGrp="1"/>
          </p:cNvSpPr>
          <p:nvPr>
            <p:ph sz="half" idx="1"/>
          </p:nvPr>
        </p:nvSpPr>
        <p:spPr>
          <a:xfrm>
            <a:off x="457200" y="1920085"/>
            <a:ext cx="4800600" cy="4434840"/>
          </a:xfrm>
        </p:spPr>
        <p:txBody>
          <a:bodyPr/>
          <a:lstStyle/>
          <a:p>
            <a:pPr algn="just"/>
            <a:r>
              <a:rPr lang="en-GB" dirty="0" smtClean="0"/>
              <a:t>There are five standard sizes for drawing sheets (First choice), specified by Bureau of Indian Standards (BIS) SP: 46-1988, as given below.</a:t>
            </a:r>
          </a:p>
          <a:p>
            <a:pPr algn="just"/>
            <a:r>
              <a:rPr lang="en-GB" dirty="0" smtClean="0"/>
              <a:t>Drawing sheets may be used with their longer sides </a:t>
            </a:r>
            <a:r>
              <a:rPr lang="en-US" dirty="0" smtClean="0"/>
              <a:t>positioned horizontally.</a:t>
            </a:r>
            <a:endParaRPr lang="en-US"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5257800" y="1981200"/>
            <a:ext cx="3657600" cy="3124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381000" y="1143000"/>
            <a:ext cx="8153400" cy="5410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cstate="print"/>
          <a:srcRect/>
          <a:stretch>
            <a:fillRect/>
          </a:stretch>
        </p:blipFill>
        <p:spPr bwMode="auto">
          <a:xfrm>
            <a:off x="457200" y="914400"/>
            <a:ext cx="84582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27176"/>
          </a:xfrm>
        </p:spPr>
        <p:txBody>
          <a:bodyPr>
            <a:normAutofit/>
          </a:bodyPr>
          <a:lstStyle/>
          <a:p>
            <a:r>
              <a:rPr lang="en-US" sz="6000" dirty="0" smtClean="0"/>
              <a:t>FIT</a:t>
            </a:r>
            <a:endParaRPr lang="en-US" sz="6000" dirty="0"/>
          </a:p>
        </p:txBody>
      </p:sp>
      <p:sp>
        <p:nvSpPr>
          <p:cNvPr id="3" name="Content Placeholder 2"/>
          <p:cNvSpPr>
            <a:spLocks noGrp="1"/>
          </p:cNvSpPr>
          <p:nvPr>
            <p:ph idx="1"/>
          </p:nvPr>
        </p:nvSpPr>
        <p:spPr/>
        <p:txBody>
          <a:bodyPr/>
          <a:lstStyle/>
          <a:p>
            <a:r>
              <a:rPr lang="en-US" dirty="0" smtClean="0"/>
              <a:t>It is the degree of looseness or tightness between two mating parts to perform a definite function.</a:t>
            </a:r>
          </a:p>
          <a:p>
            <a:pPr>
              <a:buNone/>
            </a:pPr>
            <a:endParaRPr lang="en-US" dirty="0" smtClean="0"/>
          </a:p>
          <a:p>
            <a:pPr>
              <a:buNone/>
            </a:pPr>
            <a:r>
              <a:rPr lang="en-US" sz="3600" b="1" dirty="0" smtClean="0"/>
              <a:t>TYPES OF FITS:-</a:t>
            </a:r>
          </a:p>
          <a:p>
            <a:pPr>
              <a:buNone/>
            </a:pPr>
            <a:r>
              <a:rPr lang="en-US" dirty="0" smtClean="0"/>
              <a:t>	There are three types of fits</a:t>
            </a:r>
          </a:p>
          <a:p>
            <a:pPr>
              <a:buNone/>
            </a:pPr>
            <a:r>
              <a:rPr lang="en-GB" dirty="0" smtClean="0"/>
              <a:t>	1)Clearance fit</a:t>
            </a:r>
          </a:p>
          <a:p>
            <a:pPr>
              <a:buNone/>
            </a:pPr>
            <a:r>
              <a:rPr lang="en-GB" dirty="0" smtClean="0"/>
              <a:t>	2)Interference Fit</a:t>
            </a:r>
          </a:p>
          <a:p>
            <a:pPr>
              <a:buNone/>
            </a:pPr>
            <a:r>
              <a:rPr lang="en-GB" dirty="0" smtClean="0"/>
              <a:t>	3)Transition Fit</a:t>
            </a:r>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TYPES OF FITS</a:t>
            </a:r>
            <a:endParaRPr lang="en-US" dirty="0"/>
          </a:p>
        </p:txBody>
      </p:sp>
      <p:sp>
        <p:nvSpPr>
          <p:cNvPr id="3" name="Content Placeholder 2"/>
          <p:cNvSpPr>
            <a:spLocks noGrp="1"/>
          </p:cNvSpPr>
          <p:nvPr>
            <p:ph idx="1"/>
          </p:nvPr>
        </p:nvSpPr>
        <p:spPr>
          <a:xfrm>
            <a:off x="457200" y="1447800"/>
            <a:ext cx="8229600" cy="4876800"/>
          </a:xfrm>
        </p:spPr>
        <p:txBody>
          <a:bodyPr>
            <a:normAutofit fontScale="92500" lnSpcReduction="20000"/>
          </a:bodyPr>
          <a:lstStyle/>
          <a:p>
            <a:r>
              <a:rPr lang="en-US" b="1" i="1" dirty="0" smtClean="0">
                <a:solidFill>
                  <a:srgbClr val="FF0000"/>
                </a:solidFill>
              </a:rPr>
              <a:t>1)Clearance fit</a:t>
            </a:r>
          </a:p>
          <a:p>
            <a:pPr>
              <a:buNone/>
            </a:pPr>
            <a:r>
              <a:rPr lang="en-US" dirty="0" smtClean="0">
                <a:solidFill>
                  <a:srgbClr val="FF0000"/>
                </a:solidFill>
              </a:rPr>
              <a:t>	This fit arises when the diameter of shat is smaller than hole. The minimum diameter of hole is greater than the largest permissible diameter of the shaft. The value of clearance fit is always positive.</a:t>
            </a:r>
          </a:p>
          <a:p>
            <a:r>
              <a:rPr lang="en-US" b="1" i="1" dirty="0" smtClean="0"/>
              <a:t>2)Interference Fit</a:t>
            </a:r>
          </a:p>
          <a:p>
            <a:pPr>
              <a:buNone/>
            </a:pPr>
            <a:r>
              <a:rPr lang="en-US" dirty="0" smtClean="0"/>
              <a:t>	In this type of fit the minimum permissible diameter of the shaft is larger than the maximum allowable diameter of the hole. As the diameter of shaft is larger than the diameter of hole, the hole and shaft are intended to be attached permanently.</a:t>
            </a:r>
          </a:p>
          <a:p>
            <a:r>
              <a:rPr lang="en-US" b="1" i="1" dirty="0" smtClean="0">
                <a:solidFill>
                  <a:srgbClr val="0070C0"/>
                </a:solidFill>
              </a:rPr>
              <a:t>3)Transition Fit</a:t>
            </a:r>
          </a:p>
          <a:p>
            <a:pPr>
              <a:buNone/>
            </a:pPr>
            <a:r>
              <a:rPr lang="en-US" dirty="0" smtClean="0"/>
              <a:t>	</a:t>
            </a:r>
            <a:r>
              <a:rPr lang="en-US" dirty="0" smtClean="0">
                <a:solidFill>
                  <a:srgbClr val="0070C0"/>
                </a:solidFill>
              </a:rPr>
              <a:t>This fit may result in either interference or a clearance, depending on the actual values of the tolerance of individual parts.</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228600" y="1219200"/>
            <a:ext cx="3962400" cy="2209800"/>
          </a:xfrm>
          <a:prstGeom prst="rect">
            <a:avLst/>
          </a:prstGeom>
          <a:noFill/>
          <a:ln w="9525">
            <a:noFill/>
            <a:miter lim="800000"/>
            <a:headEnd/>
            <a:tailEnd/>
          </a:ln>
          <a:effectLst/>
        </p:spPr>
      </p:pic>
      <p:pic>
        <p:nvPicPr>
          <p:cNvPr id="11267" name="Picture 3"/>
          <p:cNvPicPr>
            <a:picLocks noGrp="1" noChangeAspect="1" noChangeArrowheads="1"/>
          </p:cNvPicPr>
          <p:nvPr>
            <p:ph sz="half" idx="2"/>
          </p:nvPr>
        </p:nvPicPr>
        <p:blipFill>
          <a:blip r:embed="rId3" cstate="print"/>
          <a:srcRect/>
          <a:stretch>
            <a:fillRect/>
          </a:stretch>
        </p:blipFill>
        <p:spPr bwMode="auto">
          <a:xfrm>
            <a:off x="4724400" y="1219200"/>
            <a:ext cx="4038600" cy="236220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cstate="print"/>
          <a:srcRect/>
          <a:stretch>
            <a:fillRect/>
          </a:stretch>
        </p:blipFill>
        <p:spPr bwMode="auto">
          <a:xfrm>
            <a:off x="685800" y="3886200"/>
            <a:ext cx="67818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2290" name="Picture 2"/>
          <p:cNvPicPr>
            <a:picLocks noGrp="1" noChangeAspect="1" noChangeArrowheads="1"/>
          </p:cNvPicPr>
          <p:nvPr>
            <p:ph sz="half" idx="1"/>
          </p:nvPr>
        </p:nvPicPr>
        <p:blipFill>
          <a:blip r:embed="rId2" cstate="print"/>
          <a:srcRect/>
          <a:stretch>
            <a:fillRect/>
          </a:stretch>
        </p:blipFill>
        <p:spPr bwMode="auto">
          <a:xfrm>
            <a:off x="152400" y="381000"/>
            <a:ext cx="4267200" cy="3120123"/>
          </a:xfrm>
          <a:prstGeom prst="rect">
            <a:avLst/>
          </a:prstGeom>
          <a:noFill/>
          <a:ln w="9525">
            <a:noFill/>
            <a:miter lim="800000"/>
            <a:headEnd/>
            <a:tailEnd/>
          </a:ln>
          <a:effectLst/>
        </p:spPr>
      </p:pic>
      <p:pic>
        <p:nvPicPr>
          <p:cNvPr id="12291" name="Picture 3"/>
          <p:cNvPicPr>
            <a:picLocks noGrp="1" noChangeAspect="1" noChangeArrowheads="1"/>
          </p:cNvPicPr>
          <p:nvPr>
            <p:ph sz="half" idx="2"/>
          </p:nvPr>
        </p:nvPicPr>
        <p:blipFill>
          <a:blip r:embed="rId3" cstate="print"/>
          <a:srcRect/>
          <a:stretch>
            <a:fillRect/>
          </a:stretch>
        </p:blipFill>
        <p:spPr bwMode="auto">
          <a:xfrm>
            <a:off x="4572000" y="457200"/>
            <a:ext cx="4343400" cy="3124200"/>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cstate="print"/>
          <a:srcRect/>
          <a:stretch>
            <a:fillRect/>
          </a:stretch>
        </p:blipFill>
        <p:spPr bwMode="auto">
          <a:xfrm>
            <a:off x="762000" y="3810000"/>
            <a:ext cx="731520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cstate="print"/>
          <a:srcRect/>
          <a:stretch>
            <a:fillRect/>
          </a:stretch>
        </p:blipFill>
        <p:spPr bwMode="auto">
          <a:xfrm>
            <a:off x="1553808" y="1935163"/>
            <a:ext cx="6036383"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cstate="print"/>
          <a:srcRect/>
          <a:stretch>
            <a:fillRect/>
          </a:stretch>
        </p:blipFill>
        <p:spPr bwMode="auto">
          <a:xfrm>
            <a:off x="566737" y="2486819"/>
            <a:ext cx="8010525" cy="3286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1494221" y="1935163"/>
            <a:ext cx="6155557"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cstate="print"/>
          <a:srcRect/>
          <a:stretch>
            <a:fillRect/>
          </a:stretch>
        </p:blipFill>
        <p:spPr bwMode="auto">
          <a:xfrm>
            <a:off x="747712" y="2605881"/>
            <a:ext cx="7648575"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b="1" i="1" dirty="0" smtClean="0"/>
              <a:t>Drawing sheet layout</a:t>
            </a:r>
            <a:endParaRPr lang="en-US" dirty="0">
              <a:solidFill>
                <a:schemeClr val="accent1"/>
              </a:solidFill>
            </a:endParaRPr>
          </a:p>
        </p:txBody>
      </p:sp>
      <p:pic>
        <p:nvPicPr>
          <p:cNvPr id="8195" name="Picture 3"/>
          <p:cNvPicPr>
            <a:picLocks noGrp="1" noChangeAspect="1" noChangeArrowheads="1"/>
          </p:cNvPicPr>
          <p:nvPr>
            <p:ph idx="1"/>
          </p:nvPr>
        </p:nvPicPr>
        <p:blipFill>
          <a:blip r:embed="rId2" cstate="print"/>
          <a:srcRect/>
          <a:stretch>
            <a:fillRect/>
          </a:stretch>
        </p:blipFill>
        <p:spPr bwMode="auto">
          <a:xfrm>
            <a:off x="152400" y="1676400"/>
            <a:ext cx="82296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cstate="print"/>
          <a:srcRect/>
          <a:stretch>
            <a:fillRect/>
          </a:stretch>
        </p:blipFill>
        <p:spPr bwMode="auto">
          <a:xfrm>
            <a:off x="457200" y="2058907"/>
            <a:ext cx="8229600" cy="41419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cstate="print"/>
          <a:srcRect/>
          <a:stretch>
            <a:fillRect/>
          </a:stretch>
        </p:blipFill>
        <p:spPr bwMode="auto">
          <a:xfrm>
            <a:off x="195263" y="947738"/>
            <a:ext cx="8753475" cy="4962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cstate="print"/>
          <a:srcRect/>
          <a:stretch>
            <a:fillRect/>
          </a:stretch>
        </p:blipFill>
        <p:spPr bwMode="auto">
          <a:xfrm>
            <a:off x="685800" y="1981200"/>
            <a:ext cx="7833583"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2290" name="Picture 2" descr="C:\Users\DURGESH\Desktop\PRODUCTION DRAWING\New folder (2)\New folder\New Doc 2018-01-30 (1)_1.jpg"/>
          <p:cNvPicPr>
            <a:picLocks noChangeAspect="1" noChangeArrowheads="1"/>
          </p:cNvPicPr>
          <p:nvPr/>
        </p:nvPicPr>
        <p:blipFill>
          <a:blip r:embed="rId2" cstate="print"/>
          <a:srcRect/>
          <a:stretch>
            <a:fillRect/>
          </a:stretch>
        </p:blipFill>
        <p:spPr bwMode="auto">
          <a:xfrm>
            <a:off x="304800" y="-304800"/>
            <a:ext cx="8153400" cy="2857138"/>
          </a:xfrm>
          <a:prstGeom prst="rect">
            <a:avLst/>
          </a:prstGeom>
          <a:noFill/>
        </p:spPr>
      </p:pic>
      <p:pic>
        <p:nvPicPr>
          <p:cNvPr id="12291" name="Picture 3" descr="C:\Users\DURGESH\Desktop\2.jpg"/>
          <p:cNvPicPr>
            <a:picLocks noGrp="1" noChangeAspect="1" noChangeArrowheads="1"/>
          </p:cNvPicPr>
          <p:nvPr>
            <p:ph idx="1"/>
          </p:nvPr>
        </p:nvPicPr>
        <p:blipFill>
          <a:blip r:embed="rId3" cstate="print"/>
          <a:srcRect/>
          <a:stretch>
            <a:fillRect/>
          </a:stretch>
        </p:blipFill>
        <p:spPr bwMode="auto">
          <a:xfrm>
            <a:off x="762001" y="2514600"/>
            <a:ext cx="7924800" cy="3810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0" y="0"/>
            <a:ext cx="8839200" cy="2362200"/>
          </a:xfrm>
          <a:prstGeom prst="rect">
            <a:avLst/>
          </a:prstGeom>
          <a:noFill/>
          <a:ln w="9525">
            <a:noFill/>
            <a:miter lim="800000"/>
            <a:headEnd/>
            <a:tailEnd/>
          </a:ln>
          <a:effectLst/>
        </p:spPr>
      </p:pic>
      <p:pic>
        <p:nvPicPr>
          <p:cNvPr id="13315" name="Picture 3"/>
          <p:cNvPicPr>
            <a:picLocks noGrp="1" noChangeAspect="1" noChangeArrowheads="1"/>
          </p:cNvPicPr>
          <p:nvPr>
            <p:ph idx="1"/>
          </p:nvPr>
        </p:nvPicPr>
        <p:blipFill>
          <a:blip r:embed="rId3" cstate="print"/>
          <a:srcRect/>
          <a:stretch>
            <a:fillRect/>
          </a:stretch>
        </p:blipFill>
        <p:spPr bwMode="auto">
          <a:xfrm>
            <a:off x="533400" y="2362200"/>
            <a:ext cx="8229600" cy="42509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381000" y="0"/>
            <a:ext cx="8458200" cy="3733800"/>
          </a:xfrm>
          <a:prstGeom prst="rect">
            <a:avLst/>
          </a:prstGeom>
          <a:noFill/>
          <a:ln w="9525">
            <a:noFill/>
            <a:miter lim="800000"/>
            <a:headEnd/>
            <a:tailEnd/>
          </a:ln>
          <a:effectLst/>
        </p:spPr>
      </p:pic>
      <p:pic>
        <p:nvPicPr>
          <p:cNvPr id="14339" name="Picture 3"/>
          <p:cNvPicPr>
            <a:picLocks noGrp="1" noChangeAspect="1" noChangeArrowheads="1"/>
          </p:cNvPicPr>
          <p:nvPr>
            <p:ph idx="1"/>
          </p:nvPr>
        </p:nvPicPr>
        <p:blipFill>
          <a:blip r:embed="rId3" cstate="print"/>
          <a:srcRect/>
          <a:stretch>
            <a:fillRect/>
          </a:stretch>
        </p:blipFill>
        <p:spPr bwMode="auto">
          <a:xfrm>
            <a:off x="762000" y="3733800"/>
            <a:ext cx="800100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endParaRPr lang="en-US" dirty="0"/>
          </a:p>
        </p:txBody>
      </p:sp>
      <p:pic>
        <p:nvPicPr>
          <p:cNvPr id="5122" name="Picture 2" descr="C:\Users\DURGESH\Desktop\PRODUCTION DRAWING\New folder (2)\abbrevations.jpg"/>
          <p:cNvPicPr>
            <a:picLocks noGrp="1" noChangeAspect="1" noChangeArrowheads="1"/>
          </p:cNvPicPr>
          <p:nvPr>
            <p:ph idx="1"/>
          </p:nvPr>
        </p:nvPicPr>
        <p:blipFill>
          <a:blip r:embed="rId2" cstate="print"/>
          <a:srcRect/>
          <a:stretch>
            <a:fillRect/>
          </a:stretch>
        </p:blipFill>
        <p:spPr bwMode="auto">
          <a:xfrm>
            <a:off x="533400" y="0"/>
            <a:ext cx="8229600" cy="6858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DURGESH\Desktop\PRODUCTION DRAWING\New folder (2)\abbrevations1.jpg"/>
          <p:cNvPicPr>
            <a:picLocks noGrp="1" noChangeAspect="1" noChangeArrowheads="1"/>
          </p:cNvPicPr>
          <p:nvPr>
            <p:ph idx="1"/>
          </p:nvPr>
        </p:nvPicPr>
        <p:blipFill>
          <a:blip r:embed="rId2" cstate="print"/>
          <a:srcRect/>
          <a:stretch>
            <a:fillRect/>
          </a:stretch>
        </p:blipFill>
        <p:spPr bwMode="auto">
          <a:xfrm>
            <a:off x="609600" y="0"/>
            <a:ext cx="8229600" cy="6705599"/>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438400"/>
          </a:xfrm>
        </p:spPr>
        <p:txBody>
          <a:bodyPr>
            <a:normAutofit fontScale="90000"/>
          </a:bodyPr>
          <a:lstStyle/>
          <a:p>
            <a:r>
              <a:rPr lang="en-GB" b="1" dirty="0" smtClean="0"/>
              <a:t>Datum feature:</a:t>
            </a:r>
            <a:br>
              <a:rPr lang="en-GB" b="1" dirty="0" smtClean="0"/>
            </a:br>
            <a:r>
              <a:rPr lang="en-GB" sz="2200" b="1" dirty="0" smtClean="0"/>
              <a:t>A datum feature is a feature of a part, such as an edge, surface, or a hole, which forms the basis for a datum or is used to establish its location.</a:t>
            </a:r>
            <a:r>
              <a:rPr lang="en-GB" b="1" dirty="0" smtClean="0"/>
              <a:t/>
            </a:r>
            <a:br>
              <a:rPr lang="en-GB" b="1" dirty="0" smtClean="0"/>
            </a:br>
            <a:endParaRPr lang="en-US" dirty="0"/>
          </a:p>
        </p:txBody>
      </p:sp>
      <p:pic>
        <p:nvPicPr>
          <p:cNvPr id="5" name="Content Placeholder 4" descr="datum.jpg"/>
          <p:cNvPicPr>
            <a:picLocks noGrp="1" noChangeAspect="1"/>
          </p:cNvPicPr>
          <p:nvPr>
            <p:ph idx="1"/>
          </p:nvPr>
        </p:nvPicPr>
        <p:blipFill>
          <a:blip r:embed="rId2" cstate="print"/>
          <a:stretch>
            <a:fillRect/>
          </a:stretch>
        </p:blipFill>
        <p:spPr>
          <a:xfrm>
            <a:off x="0" y="2438401"/>
            <a:ext cx="9144000" cy="35814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2400" b="1" dirty="0" smtClean="0">
                <a:latin typeface="Times New Roman" pitchFamily="18" charset="0"/>
                <a:cs typeface="Times New Roman" pitchFamily="18" charset="0"/>
              </a:rPr>
              <a:t>Symbols representing the characteristics to be </a:t>
            </a:r>
            <a:r>
              <a:rPr lang="en-US" sz="2400" b="1" dirty="0" err="1" smtClean="0">
                <a:latin typeface="Times New Roman" pitchFamily="18" charset="0"/>
                <a:cs typeface="Times New Roman" pitchFamily="18" charset="0"/>
              </a:rPr>
              <a:t>toleranced</a:t>
            </a:r>
            <a:endParaRPr lang="en-US" sz="2400" b="1" dirty="0">
              <a:latin typeface="Times New Roman" pitchFamily="18" charset="0"/>
              <a:cs typeface="Times New Roman" pitchFamily="18" charset="0"/>
            </a:endParaRPr>
          </a:p>
        </p:txBody>
      </p:sp>
      <p:pic>
        <p:nvPicPr>
          <p:cNvPr id="2050" name="Picture 2" descr="C:\Users\DURGESH\Desktop\PRODUCTION DRAWING\New folder (2)\New Doc 2018-01-30_5.jpg"/>
          <p:cNvPicPr>
            <a:picLocks noGrp="1" noChangeAspect="1" noChangeArrowheads="1"/>
          </p:cNvPicPr>
          <p:nvPr>
            <p:ph idx="1"/>
          </p:nvPr>
        </p:nvPicPr>
        <p:blipFill>
          <a:blip r:embed="rId2" cstate="print"/>
          <a:srcRect/>
          <a:stretch>
            <a:fillRect/>
          </a:stretch>
        </p:blipFill>
        <p:spPr bwMode="auto">
          <a:xfrm>
            <a:off x="685800" y="1219200"/>
            <a:ext cx="7543800" cy="5486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Title block</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GB" dirty="0" smtClean="0"/>
              <a:t>The drawing sheet layout must also provide a title block, which should be located at the bottom right hand corner of </a:t>
            </a:r>
            <a:r>
              <a:rPr lang="en-US" dirty="0" smtClean="0"/>
              <a:t>the sheet.</a:t>
            </a:r>
          </a:p>
          <a:p>
            <a:r>
              <a:rPr lang="en-US" dirty="0" smtClean="0"/>
              <a:t>It should</a:t>
            </a:r>
            <a:r>
              <a:rPr lang="en-GB" dirty="0" smtClean="0"/>
              <a:t>provide the following basic information:</a:t>
            </a:r>
          </a:p>
          <a:p>
            <a:pPr>
              <a:buNone/>
            </a:pPr>
            <a:r>
              <a:rPr lang="en-GB" dirty="0" smtClean="0"/>
              <a:t>	1. Title of the drawing,</a:t>
            </a:r>
          </a:p>
          <a:p>
            <a:pPr>
              <a:buNone/>
            </a:pPr>
            <a:r>
              <a:rPr lang="en-US" dirty="0" smtClean="0"/>
              <a:t>	2. Sheet number,</a:t>
            </a:r>
          </a:p>
          <a:p>
            <a:pPr>
              <a:buNone/>
            </a:pPr>
            <a:r>
              <a:rPr lang="en-US" dirty="0" smtClean="0"/>
              <a:t>	3. Scale (s),</a:t>
            </a:r>
          </a:p>
          <a:p>
            <a:pPr>
              <a:buNone/>
            </a:pPr>
            <a:r>
              <a:rPr lang="en-GB" dirty="0" smtClean="0"/>
              <a:t>	4. Symbol, denoting the method of projection,</a:t>
            </a:r>
          </a:p>
          <a:p>
            <a:pPr>
              <a:buNone/>
            </a:pPr>
            <a:r>
              <a:rPr lang="en-GB" dirty="0" smtClean="0"/>
              <a:t>	5. Name of the firm, and</a:t>
            </a:r>
          </a:p>
          <a:p>
            <a:pPr>
              <a:buNone/>
            </a:pPr>
            <a:r>
              <a:rPr lang="en-GB" dirty="0" smtClean="0"/>
              <a:t>	6. Initials of the staff designed, drawn, checked and      approved.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C:\Users\DURGESH\Downloads\New Doc 2018-01-31.jpg"/>
          <p:cNvPicPr>
            <a:picLocks noGrp="1" noChangeAspect="1" noChangeArrowheads="1"/>
          </p:cNvPicPr>
          <p:nvPr>
            <p:ph idx="1"/>
          </p:nvPr>
        </p:nvPicPr>
        <p:blipFill>
          <a:blip r:embed="rId2" cstate="print"/>
          <a:srcRect/>
          <a:stretch>
            <a:fillRect/>
          </a:stretch>
        </p:blipFill>
        <p:spPr bwMode="auto">
          <a:xfrm>
            <a:off x="0" y="2057400"/>
            <a:ext cx="9144000" cy="4267199"/>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dirty="0" smtClean="0"/>
              <a:t>MACHINING SYMBOLS</a:t>
            </a:r>
            <a:endParaRPr lang="en-US" dirty="0"/>
          </a:p>
        </p:txBody>
      </p:sp>
      <p:pic>
        <p:nvPicPr>
          <p:cNvPr id="3074" name="Picture 2" descr="C:\Users\DURGESH\Desktop\PRODUCTION DRAWING\New folder (2)\New Doc 2018-01-30_11.jpg"/>
          <p:cNvPicPr>
            <a:picLocks noGrp="1" noChangeAspect="1" noChangeArrowheads="1"/>
          </p:cNvPicPr>
          <p:nvPr>
            <p:ph idx="1"/>
          </p:nvPr>
        </p:nvPicPr>
        <p:blipFill>
          <a:blip r:embed="rId2" cstate="print"/>
          <a:srcRect/>
          <a:stretch>
            <a:fillRect/>
          </a:stretch>
        </p:blipFill>
        <p:spPr bwMode="auto">
          <a:xfrm>
            <a:off x="533400" y="1219200"/>
            <a:ext cx="8001000" cy="5333999"/>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600" b="1" dirty="0" smtClean="0"/>
              <a:t>INDICATION OF MACHINING ALLOWANCE</a:t>
            </a:r>
            <a:endParaRPr lang="en-US" sz="3600" b="1" dirty="0"/>
          </a:p>
        </p:txBody>
      </p:sp>
      <p:pic>
        <p:nvPicPr>
          <p:cNvPr id="4098" name="Picture 2" descr="C:\Users\DURGESH\Desktop\PRODUCTION DRAWING\New folder (2)\New Doc 2018-01-30_16.jpg"/>
          <p:cNvPicPr>
            <a:picLocks noGrp="1" noChangeAspect="1" noChangeArrowheads="1"/>
          </p:cNvPicPr>
          <p:nvPr>
            <p:ph idx="1"/>
          </p:nvPr>
        </p:nvPicPr>
        <p:blipFill>
          <a:blip r:embed="rId2" cstate="print"/>
          <a:srcRect/>
          <a:stretch>
            <a:fillRect/>
          </a:stretch>
        </p:blipFill>
        <p:spPr bwMode="auto">
          <a:xfrm>
            <a:off x="457200" y="2057400"/>
            <a:ext cx="8458200" cy="3962399"/>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sz="1800" b="1" dirty="0" smtClean="0">
                <a:latin typeface="Times New Roman" pitchFamily="18" charset="0"/>
                <a:cs typeface="Times New Roman" pitchFamily="18" charset="0"/>
              </a:rPr>
              <a:t>SUFACE ROUGHNESS VALUES EXPECTED FROM MANUFACTURING PROCESSES</a:t>
            </a:r>
            <a:endParaRPr lang="en-US" sz="1800" b="1" dirty="0">
              <a:latin typeface="Times New Roman" pitchFamily="18" charset="0"/>
              <a:cs typeface="Times New Roman" pitchFamily="18" charset="0"/>
            </a:endParaRPr>
          </a:p>
        </p:txBody>
      </p:sp>
      <p:pic>
        <p:nvPicPr>
          <p:cNvPr id="9" name="Picture 2" descr="C:\Users\DURGESH\Desktop\PRODUCTION DRAWING\New folder (2)\New Doc 2018-01-30_12.jpg"/>
          <p:cNvPicPr>
            <a:picLocks noGrp="1" noChangeAspect="1" noChangeArrowheads="1"/>
          </p:cNvPicPr>
          <p:nvPr>
            <p:ph idx="1"/>
          </p:nvPr>
        </p:nvPicPr>
        <p:blipFill>
          <a:blip r:embed="rId2" cstate="print"/>
          <a:srcRect/>
          <a:stretch>
            <a:fillRect/>
          </a:stretch>
        </p:blipFill>
        <p:spPr bwMode="auto">
          <a:xfrm>
            <a:off x="533400" y="1219200"/>
            <a:ext cx="8077200" cy="5257799"/>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DURGESH\Desktop\PRODUCTION DRAWING\New folder (2)\New Doc 2018-01-30_13.jpg"/>
          <p:cNvPicPr>
            <a:picLocks noGrp="1" noChangeAspect="1" noChangeArrowheads="1"/>
          </p:cNvPicPr>
          <p:nvPr>
            <p:ph idx="1"/>
          </p:nvPr>
        </p:nvPicPr>
        <p:blipFill>
          <a:blip r:embed="rId2" cstate="print"/>
          <a:srcRect/>
          <a:stretch>
            <a:fillRect/>
          </a:stretch>
        </p:blipFill>
        <p:spPr bwMode="auto">
          <a:xfrm>
            <a:off x="228600" y="0"/>
            <a:ext cx="8686800" cy="6705599"/>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381000" y="228600"/>
            <a:ext cx="8229600" cy="6400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C:\Users\DURGESH\Desktop\PRODUCTION DRAWING\New folder (2)\New Doc 2018-01-30_14.jpg"/>
          <p:cNvPicPr>
            <a:picLocks noGrp="1" noChangeAspect="1" noChangeArrowheads="1"/>
          </p:cNvPicPr>
          <p:nvPr>
            <p:ph idx="1"/>
          </p:nvPr>
        </p:nvPicPr>
        <p:blipFill>
          <a:blip r:embed="rId2" cstate="print"/>
          <a:srcRect/>
          <a:stretch>
            <a:fillRect/>
          </a:stretch>
        </p:blipFill>
        <p:spPr bwMode="auto">
          <a:xfrm>
            <a:off x="152400" y="0"/>
            <a:ext cx="8991600" cy="6324601"/>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URGESH\Desktop\PRODUCTION DRAWING\New folder (2)\New Doc 2018-01-30_15.jpg"/>
          <p:cNvPicPr>
            <a:picLocks noChangeAspect="1" noChangeArrowheads="1"/>
          </p:cNvPicPr>
          <p:nvPr/>
        </p:nvPicPr>
        <p:blipFill>
          <a:blip r:embed="rId2" cstate="print"/>
          <a:srcRect/>
          <a:stretch>
            <a:fillRect/>
          </a:stretch>
        </p:blipFill>
        <p:spPr bwMode="auto">
          <a:xfrm>
            <a:off x="304800" y="0"/>
            <a:ext cx="88392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Title block</a:t>
            </a:r>
            <a:endParaRPr lang="en-US" dirty="0"/>
          </a:p>
        </p:txBody>
      </p:sp>
      <p:sp>
        <p:nvSpPr>
          <p:cNvPr id="3" name="Content Placeholder 2"/>
          <p:cNvSpPr>
            <a:spLocks noGrp="1"/>
          </p:cNvSpPr>
          <p:nvPr>
            <p:ph idx="1"/>
          </p:nvPr>
        </p:nvSpPr>
        <p:spPr/>
        <p:txBody>
          <a:bodyPr>
            <a:normAutofit fontScale="92500" lnSpcReduction="10000"/>
          </a:bodyPr>
          <a:lstStyle/>
          <a:p>
            <a:r>
              <a:rPr lang="en-GB" dirty="0" smtClean="0"/>
              <a:t>A production drawing may include the following additional information, located either in the drawing sheet or in the title block:</a:t>
            </a:r>
          </a:p>
          <a:p>
            <a:pPr>
              <a:buNone/>
            </a:pPr>
            <a:r>
              <a:rPr lang="en-US" dirty="0" smtClean="0"/>
              <a:t>	1. Job order number,</a:t>
            </a:r>
          </a:p>
          <a:p>
            <a:pPr>
              <a:buNone/>
            </a:pPr>
            <a:r>
              <a:rPr lang="en-GB" dirty="0" smtClean="0"/>
              <a:t>	2. Surface treatment, roughness, etc.,</a:t>
            </a:r>
          </a:p>
          <a:p>
            <a:pPr>
              <a:buNone/>
            </a:pPr>
            <a:r>
              <a:rPr lang="en-GB" dirty="0" smtClean="0"/>
              <a:t>	3. Key to machining and other symbols,</a:t>
            </a:r>
          </a:p>
          <a:p>
            <a:pPr>
              <a:buNone/>
            </a:pPr>
            <a:r>
              <a:rPr lang="en-GB" dirty="0" smtClean="0"/>
              <a:t>	4. A general note on tolerance on dimensions, not                 </a:t>
            </a:r>
            <a:r>
              <a:rPr lang="en-US" dirty="0" smtClean="0"/>
              <a:t>individually </a:t>
            </a:r>
            <a:r>
              <a:rPr lang="en-US" dirty="0" err="1" smtClean="0"/>
              <a:t>toleranced</a:t>
            </a:r>
            <a:r>
              <a:rPr lang="en-US" dirty="0" smtClean="0"/>
              <a:t>,</a:t>
            </a:r>
          </a:p>
          <a:p>
            <a:pPr>
              <a:buNone/>
            </a:pPr>
            <a:r>
              <a:rPr lang="en-GB" dirty="0" smtClean="0"/>
              <a:t>	5. Reference to tools, gauges, jigs and fixtures,</a:t>
            </a:r>
          </a:p>
          <a:p>
            <a:pPr>
              <a:buNone/>
            </a:pPr>
            <a:r>
              <a:rPr lang="en-US" dirty="0" smtClean="0"/>
              <a:t>	6. Parts list, and</a:t>
            </a:r>
          </a:p>
          <a:p>
            <a:pPr>
              <a:buNone/>
            </a:pPr>
            <a:r>
              <a:rPr lang="en-US" dirty="0" smtClean="0"/>
              <a:t>	7. Alternations and revisions.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b="1" i="1" dirty="0" smtClean="0"/>
              <a:t>Title block</a:t>
            </a:r>
            <a:endParaRPr lang="en-US" dirty="0"/>
          </a:p>
        </p:txBody>
      </p:sp>
      <p:sp>
        <p:nvSpPr>
          <p:cNvPr id="3" name="Content Placeholder 2"/>
          <p:cNvSpPr>
            <a:spLocks noGrp="1"/>
          </p:cNvSpPr>
          <p:nvPr>
            <p:ph sz="half" idx="1"/>
          </p:nvPr>
        </p:nvSpPr>
        <p:spPr>
          <a:xfrm>
            <a:off x="457200" y="1295401"/>
            <a:ext cx="7467600" cy="1447799"/>
          </a:xfrm>
        </p:spPr>
        <p:txBody>
          <a:bodyPr>
            <a:normAutofit/>
          </a:bodyPr>
          <a:lstStyle/>
          <a:p>
            <a:endParaRPr lang="en-GB" dirty="0" smtClean="0"/>
          </a:p>
          <a:p>
            <a:endParaRPr lang="en-US" dirty="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457200" y="1524000"/>
            <a:ext cx="7772400" cy="3962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SHEET NUMBER TITLES</a:t>
            </a:r>
            <a:endParaRPr lang="en-US" dirty="0"/>
          </a:p>
        </p:txBody>
      </p:sp>
      <p:graphicFrame>
        <p:nvGraphicFramePr>
          <p:cNvPr id="4" name="Content Placeholder 3"/>
          <p:cNvGraphicFramePr>
            <a:graphicFrameLocks noGrp="1"/>
          </p:cNvGraphicFramePr>
          <p:nvPr>
            <p:ph idx="1"/>
          </p:nvPr>
        </p:nvGraphicFramePr>
        <p:xfrm>
          <a:off x="381000" y="1447800"/>
          <a:ext cx="8305800" cy="6438003"/>
        </p:xfrm>
        <a:graphic>
          <a:graphicData uri="http://schemas.openxmlformats.org/drawingml/2006/table">
            <a:tbl>
              <a:tblPr firstRow="1" bandRow="1">
                <a:tableStyleId>{5C22544A-7EE6-4342-B048-85BDC9FD1C3A}</a:tableStyleId>
              </a:tblPr>
              <a:tblGrid>
                <a:gridCol w="1410419"/>
                <a:gridCol w="6895381"/>
              </a:tblGrid>
              <a:tr h="603399">
                <a:tc>
                  <a:txBody>
                    <a:bodyPr/>
                    <a:lstStyle/>
                    <a:p>
                      <a:pPr algn="ctr"/>
                      <a:r>
                        <a:rPr lang="en-US" dirty="0" smtClean="0"/>
                        <a:t>SHEET </a:t>
                      </a:r>
                      <a:r>
                        <a:rPr lang="en-US" dirty="0" smtClean="0"/>
                        <a:t>NO</a:t>
                      </a:r>
                      <a:endParaRPr lang="en-US" dirty="0"/>
                    </a:p>
                  </a:txBody>
                  <a:tcPr/>
                </a:tc>
                <a:tc>
                  <a:txBody>
                    <a:bodyPr/>
                    <a:lstStyle/>
                    <a:p>
                      <a:pPr algn="ctr"/>
                      <a:r>
                        <a:rPr lang="en-US" dirty="0" smtClean="0"/>
                        <a:t>TITLE</a:t>
                      </a:r>
                      <a:endParaRPr lang="en-US" dirty="0"/>
                    </a:p>
                  </a:txBody>
                  <a:tcPr/>
                </a:tc>
              </a:tr>
              <a:tr h="771301">
                <a:tc>
                  <a:txBody>
                    <a:bodyPr/>
                    <a:lstStyle/>
                    <a:p>
                      <a:pPr algn="ctr"/>
                      <a:r>
                        <a:rPr lang="en-US" sz="2000" dirty="0" smtClean="0"/>
                        <a:t>1</a:t>
                      </a:r>
                      <a:endParaRPr lang="en-US" sz="2000" dirty="0"/>
                    </a:p>
                  </a:txBody>
                  <a:tcPr/>
                </a:tc>
                <a:tc>
                  <a:txBody>
                    <a:bodyPr/>
                    <a:lstStyle/>
                    <a:p>
                      <a:r>
                        <a:rPr lang="en-US" sz="2000" dirty="0" smtClean="0"/>
                        <a:t>CONVENTIONAL REPRESENTATION OF MATERIALS AND MACHINE COMPONENTS</a:t>
                      </a:r>
                      <a:endParaRPr lang="en-US" sz="2000" dirty="0"/>
                    </a:p>
                  </a:txBody>
                  <a:tcPr/>
                </a:tc>
              </a:tr>
              <a:tr h="603399">
                <a:tc>
                  <a:txBody>
                    <a:bodyPr/>
                    <a:lstStyle/>
                    <a:p>
                      <a:pPr algn="ctr"/>
                      <a:r>
                        <a:rPr lang="en-US" sz="2000" dirty="0" smtClean="0"/>
                        <a:t>2</a:t>
                      </a:r>
                      <a:endParaRPr lang="en-US" sz="2000" dirty="0"/>
                    </a:p>
                  </a:txBody>
                  <a:tcPr/>
                </a:tc>
                <a:tc>
                  <a:txBody>
                    <a:bodyPr/>
                    <a:lstStyle/>
                    <a:p>
                      <a:r>
                        <a:rPr lang="en-US" sz="2000" dirty="0" smtClean="0"/>
                        <a:t>SYMBOLIC REPRESENTATION OF WELDED JOINTS</a:t>
                      </a:r>
                      <a:r>
                        <a:rPr lang="en-US" sz="2000" baseline="0" dirty="0" smtClean="0"/>
                        <a:t> .</a:t>
                      </a:r>
                    </a:p>
                  </a:txBody>
                  <a:tcPr/>
                </a:tc>
              </a:tr>
              <a:tr h="603399">
                <a:tc>
                  <a:txBody>
                    <a:bodyPr/>
                    <a:lstStyle/>
                    <a:p>
                      <a:pPr algn="ctr"/>
                      <a:r>
                        <a:rPr lang="en-US" sz="2000" dirty="0" smtClean="0"/>
                        <a:t>3</a:t>
                      </a:r>
                      <a:endParaRPr lang="en-US" sz="2000" dirty="0"/>
                    </a:p>
                  </a:txBody>
                  <a:tcPr/>
                </a:tc>
                <a:tc>
                  <a:txBody>
                    <a:bodyPr/>
                    <a:lstStyle/>
                    <a:p>
                      <a:r>
                        <a:rPr lang="en-US" sz="2000" dirty="0" smtClean="0"/>
                        <a:t>CIRCUIT SYMBOLS FOR ELECTRICAL ITEMS</a:t>
                      </a:r>
                      <a:endParaRPr lang="en-US" sz="2000" dirty="0"/>
                    </a:p>
                  </a:txBody>
                  <a:tcPr/>
                </a:tc>
              </a:tr>
              <a:tr h="771301">
                <a:tc>
                  <a:txBody>
                    <a:bodyPr/>
                    <a:lstStyle/>
                    <a:p>
                      <a:pPr algn="ctr"/>
                      <a:r>
                        <a:rPr lang="en-US" sz="2000" dirty="0" smtClean="0"/>
                        <a:t>4</a:t>
                      </a:r>
                      <a:endParaRPr lang="en-US" sz="2000" dirty="0"/>
                    </a:p>
                  </a:txBody>
                  <a:tcPr/>
                </a:tc>
                <a:tc>
                  <a:txBody>
                    <a:bodyPr/>
                    <a:lstStyle/>
                    <a:p>
                      <a:r>
                        <a:rPr lang="en-US" sz="2000" dirty="0" smtClean="0"/>
                        <a:t>SYMBOLS FOR HYDRAULIC AND PNEUMATIC DEVICES, </a:t>
                      </a:r>
                    </a:p>
                    <a:p>
                      <a:r>
                        <a:rPr lang="en-US" sz="2000" dirty="0" smtClean="0"/>
                        <a:t>NOTES </a:t>
                      </a:r>
                      <a:r>
                        <a:rPr lang="en-US" sz="2000" dirty="0" smtClean="0"/>
                        <a:t>MEANING</a:t>
                      </a:r>
                    </a:p>
                  </a:txBody>
                  <a:tcPr/>
                </a:tc>
              </a:tr>
              <a:tr h="771301">
                <a:tc>
                  <a:txBody>
                    <a:bodyPr/>
                    <a:lstStyle/>
                    <a:p>
                      <a:pPr algn="ctr"/>
                      <a:r>
                        <a:rPr lang="en-US" sz="2000" dirty="0" smtClean="0"/>
                        <a:t>5</a:t>
                      </a:r>
                      <a:endParaRPr lang="en-US" sz="2000" dirty="0"/>
                    </a:p>
                  </a:txBody>
                  <a:tcPr/>
                </a:tc>
                <a:tc>
                  <a:txBody>
                    <a:bodyPr/>
                    <a:lstStyle/>
                    <a:p>
                      <a:pPr algn="l"/>
                      <a:r>
                        <a:rPr lang="en-US" sz="2000" dirty="0" smtClean="0"/>
                        <a:t>Definitions</a:t>
                      </a:r>
                      <a:r>
                        <a:rPr lang="en-US" sz="2000" baseline="0" dirty="0" smtClean="0"/>
                        <a:t> of </a:t>
                      </a:r>
                      <a:r>
                        <a:rPr lang="en-US" sz="2000" baseline="0" dirty="0" err="1" smtClean="0"/>
                        <a:t>limits,fits</a:t>
                      </a:r>
                      <a:r>
                        <a:rPr lang="en-US" sz="2000" baseline="0" dirty="0" smtClean="0"/>
                        <a:t> and tolerances.</a:t>
                      </a:r>
                      <a:endParaRPr lang="en-US" sz="2000" dirty="0" smtClean="0"/>
                    </a:p>
                  </a:txBody>
                  <a:tcPr/>
                </a:tc>
              </a:tr>
              <a:tr h="771301">
                <a:tc>
                  <a:txBody>
                    <a:bodyPr/>
                    <a:lstStyle/>
                    <a:p>
                      <a:pPr algn="ctr"/>
                      <a:r>
                        <a:rPr lang="en-US" sz="2000" dirty="0" smtClean="0"/>
                        <a:t>6</a:t>
                      </a:r>
                      <a:endParaRPr lang="en-US" sz="2000" dirty="0"/>
                    </a:p>
                  </a:txBody>
                  <a:tcPr/>
                </a:tc>
                <a:tc>
                  <a:txBody>
                    <a:bodyPr/>
                    <a:lstStyle/>
                    <a:p>
                      <a:pPr algn="l"/>
                      <a:r>
                        <a:rPr lang="en-US" sz="2000" dirty="0" smtClean="0"/>
                        <a:t>Problems.</a:t>
                      </a:r>
                    </a:p>
                  </a:txBody>
                  <a:tcPr/>
                </a:tc>
              </a:tr>
              <a:tr h="771301">
                <a:tc>
                  <a:txBody>
                    <a:bodyPr/>
                    <a:lstStyle/>
                    <a:p>
                      <a:pPr algn="ctr"/>
                      <a:r>
                        <a:rPr lang="en-US" dirty="0" smtClean="0"/>
                        <a:t>7</a:t>
                      </a:r>
                      <a:endParaRPr lang="en-US" dirty="0"/>
                    </a:p>
                  </a:txBody>
                  <a:tcPr/>
                </a:tc>
                <a:tc>
                  <a:txBody>
                    <a:bodyPr/>
                    <a:lstStyle/>
                    <a:p>
                      <a:pPr algn="l"/>
                      <a:endParaRPr lang="en-US" sz="2400" dirty="0" smtClean="0"/>
                    </a:p>
                  </a:txBody>
                  <a:tcPr/>
                </a:tc>
              </a:tr>
              <a:tr h="771301">
                <a:tc>
                  <a:txBody>
                    <a:bodyPr/>
                    <a:lstStyle/>
                    <a:p>
                      <a:pPr algn="ctr"/>
                      <a:endParaRPr lang="en-US" dirty="0"/>
                    </a:p>
                  </a:txBody>
                  <a:tcPr/>
                </a:tc>
                <a:tc>
                  <a:txBody>
                    <a:bodyPr/>
                    <a:lstStyle/>
                    <a:p>
                      <a:pPr algn="l"/>
                      <a:endParaRPr lang="en-US" sz="2400" dirty="0" smtClean="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r>
              <a:rPr lang="en-US" sz="1600" b="1" dirty="0">
                <a:solidFill>
                  <a:srgbClr val="7030A0"/>
                </a:solidFill>
                <a:latin typeface="Arial Black" pitchFamily="34" charset="0"/>
              </a:rPr>
              <a:t>CONVENTIONAL REPRESENTATION OF MACHINE COMPONENTS</a:t>
            </a:r>
            <a:endParaRPr lang="en-US" dirty="0"/>
          </a:p>
        </p:txBody>
      </p:sp>
      <p:pic>
        <p:nvPicPr>
          <p:cNvPr id="1027" name="Picture 3" descr="C:\Users\DURGESH\Desktop\PRODUCTION DRAWING\welding\1.jpg"/>
          <p:cNvPicPr>
            <a:picLocks noGrp="1" noChangeAspect="1" noChangeArrowheads="1"/>
          </p:cNvPicPr>
          <p:nvPr>
            <p:ph idx="1"/>
          </p:nvPr>
        </p:nvPicPr>
        <p:blipFill>
          <a:blip r:embed="rId2" cstate="print"/>
          <a:srcRect/>
          <a:stretch>
            <a:fillRect/>
          </a:stretch>
        </p:blipFill>
        <p:spPr bwMode="auto">
          <a:xfrm>
            <a:off x="1752601" y="838200"/>
            <a:ext cx="5446530" cy="528796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788</TotalTime>
  <Words>471</Words>
  <Application>Microsoft Office PowerPoint</Application>
  <PresentationFormat>On-screen Show (4:3)</PresentationFormat>
  <Paragraphs>120</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Flow</vt:lpstr>
      <vt:lpstr>Production Drawing </vt:lpstr>
      <vt:lpstr>Elements of production drawing</vt:lpstr>
      <vt:lpstr>Drawing Sheet Sizes</vt:lpstr>
      <vt:lpstr>Drawing sheet layout</vt:lpstr>
      <vt:lpstr>Title block</vt:lpstr>
      <vt:lpstr>Title block</vt:lpstr>
      <vt:lpstr>Title block</vt:lpstr>
      <vt:lpstr>SHEET NUMBER TITLES</vt:lpstr>
      <vt:lpstr>CONVENTIONAL REPRESENTATION OF MACHINE COMPONENTS</vt:lpstr>
      <vt:lpstr>CONVENTIONAL REPRESENTATION OF MACHINE COMPONENTS</vt:lpstr>
      <vt:lpstr>CONVENTIONAL REPRESENTATION OF MACHINE COMPONENTS</vt:lpstr>
      <vt:lpstr>CONVENTIONAL REPRESENTATION OF MACHINE COMPONENTS</vt:lpstr>
      <vt:lpstr>WELDED JOINT SYMBOLS</vt:lpstr>
      <vt:lpstr>WELDED JOINT SYMBOLS</vt:lpstr>
      <vt:lpstr>WELDED JOINT SYMBOLS</vt:lpstr>
      <vt:lpstr>INTERCHANGEABILITY</vt:lpstr>
      <vt:lpstr>Slide 17</vt:lpstr>
      <vt:lpstr>BASIC SIZE or NOMINAL SIZE</vt:lpstr>
      <vt:lpstr>Slide 19</vt:lpstr>
      <vt:lpstr>ACTUAL SIZE</vt:lpstr>
      <vt:lpstr>Slide 21</vt:lpstr>
      <vt:lpstr>FUNDAMENTAL DEVIATION</vt:lpstr>
      <vt:lpstr>Slide 23</vt:lpstr>
      <vt:lpstr>LIMITS, TOLERANCES AND FITS</vt:lpstr>
      <vt:lpstr>UPPER LIMIT AND LOWER LIMIT</vt:lpstr>
      <vt:lpstr> </vt:lpstr>
      <vt:lpstr>TOLERANCE,UPPER LIMIT AND LOWER LIMIT </vt:lpstr>
      <vt:lpstr>Slide 28</vt:lpstr>
      <vt:lpstr>Slide 29</vt:lpstr>
      <vt:lpstr>Slide 30</vt:lpstr>
      <vt:lpstr>Slide 31</vt:lpstr>
      <vt:lpstr>FIT</vt:lpstr>
      <vt:lpstr>TYPES OF FITS</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Datum feature: A datum feature is a feature of a part, such as an edge, surface, or a hole, which forms the basis for a datum or is used to establish its location. </vt:lpstr>
      <vt:lpstr>Symbols representing the characteristics to be toleranced</vt:lpstr>
      <vt:lpstr>Slide 50</vt:lpstr>
      <vt:lpstr>MACHINING SYMBOLS</vt:lpstr>
      <vt:lpstr>INDICATION OF MACHINING ALLOWANCE</vt:lpstr>
      <vt:lpstr>SUFACE ROUGHNESS VALUES EXPECTED FROM MANUFACTURING PROCESSES</vt:lpstr>
      <vt:lpstr>Slide 54</vt:lpstr>
      <vt:lpstr>Slide 55</vt:lpstr>
      <vt:lpstr>Slide 56</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DURGESH</dc:creator>
  <cp:lastModifiedBy>DURGESH</cp:lastModifiedBy>
  <cp:revision>106</cp:revision>
  <dcterms:created xsi:type="dcterms:W3CDTF">2018-01-09T14:56:14Z</dcterms:created>
  <dcterms:modified xsi:type="dcterms:W3CDTF">2018-02-02T09:53:39Z</dcterms:modified>
</cp:coreProperties>
</file>